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89" r:id="rId4"/>
    <p:sldId id="290" r:id="rId5"/>
    <p:sldId id="299" r:id="rId6"/>
    <p:sldId id="292" r:id="rId7"/>
    <p:sldId id="296" r:id="rId8"/>
    <p:sldId id="297" r:id="rId9"/>
    <p:sldId id="298" r:id="rId10"/>
    <p:sldId id="300" r:id="rId11"/>
    <p:sldId id="26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03" autoAdjust="0"/>
    <p:restoredTop sz="73114" autoAdjust="0"/>
  </p:normalViewPr>
  <p:slideViewPr>
    <p:cSldViewPr snapToGrid="0">
      <p:cViewPr varScale="1">
        <p:scale>
          <a:sx n="41" d="100"/>
          <a:sy n="41" d="100"/>
        </p:scale>
        <p:origin x="34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D5FD3-6E89-4412-B528-BD25093F17E9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CCF28-8916-4852-880D-FB71E59A07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211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 가상현실 프로젝트 발표 시작하겠습니다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제가 제작한 프로그램은 동물 학습 프로그램입니다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317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왼쪽의 지정된 이미지를 통해 동물을 현실로 불러옵니다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슬라이더를 통해 동물을 회전시킬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4360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184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목차로는 </a:t>
            </a:r>
            <a:r>
              <a:rPr lang="en-US" altLang="ko-KR" dirty="0"/>
              <a:t>~~</a:t>
            </a:r>
            <a:r>
              <a:rPr lang="ko-KR" altLang="en-US" dirty="0"/>
              <a:t> 가 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242EAA-7E7A-4DEC-8862-BB36384DE07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1315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동물학습 프로그램은 스마트폰을 활용해 동물을 학습하는 프로그램입니다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플레이어는 동물이 자유롭게 </a:t>
            </a:r>
            <a:r>
              <a:rPr lang="ko-KR" altLang="en-US" dirty="0" err="1"/>
              <a:t>돌아가니는</a:t>
            </a:r>
            <a:r>
              <a:rPr lang="ko-KR" altLang="en-US" dirty="0"/>
              <a:t> 숲속에서 동물들을 관찰하고 학습할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436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저는 동물원을 지양하고 동물학대가 없는 동물학습 시스템을 </a:t>
            </a:r>
            <a:r>
              <a:rPr lang="ko-KR" altLang="en-US" dirty="0" err="1"/>
              <a:t>만들고싶었고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코로나가 유행하고 있는 지금</a:t>
            </a:r>
            <a:r>
              <a:rPr lang="en-US" altLang="ko-KR" dirty="0"/>
              <a:t>, </a:t>
            </a:r>
            <a:r>
              <a:rPr lang="ko-KR" altLang="en-US" dirty="0"/>
              <a:t>장소에 </a:t>
            </a:r>
            <a:r>
              <a:rPr lang="ko-KR" altLang="en-US" dirty="0" err="1"/>
              <a:t>구애받지</a:t>
            </a:r>
            <a:r>
              <a:rPr lang="ko-KR" altLang="en-US" dirty="0"/>
              <a:t> 않고 학습할 수 있는 동물원을 만들고 싶었습니다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때문에 프로젝트 주제를 동물학습 프로그램으로 잡게 되었습니다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436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주요기능 설명하겠습니다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메인화면은</a:t>
            </a:r>
            <a:r>
              <a:rPr lang="ko-KR" altLang="en-US" dirty="0"/>
              <a:t> 좌측하단에 이동버튼</a:t>
            </a:r>
            <a:r>
              <a:rPr lang="en-US" altLang="ko-KR" dirty="0"/>
              <a:t>, </a:t>
            </a:r>
            <a:r>
              <a:rPr lang="ko-KR" altLang="en-US" dirty="0"/>
              <a:t>우측상단의 </a:t>
            </a:r>
            <a:r>
              <a:rPr lang="ko-KR" altLang="en-US" dirty="0" err="1"/>
              <a:t>메뉴버튼이있고</a:t>
            </a:r>
            <a:r>
              <a:rPr lang="en-US" altLang="ko-KR" dirty="0"/>
              <a:t>, </a:t>
            </a:r>
            <a:r>
              <a:rPr lang="ko-KR" altLang="en-US" dirty="0" err="1"/>
              <a:t>맵에는</a:t>
            </a:r>
            <a:r>
              <a:rPr lang="ko-KR" altLang="en-US" dirty="0"/>
              <a:t> 동물들이 놓여있습니다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436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동물에게 다가가면 우측하단에 관찰하기 버튼이 활성화됩니다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관찰하기 버튼을 통해 동물의 정보를 볼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436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자세히 관찰하기를 눌러 동물의 모습을 더 자세히 관찰할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동물을 회전시키는 기능과 </a:t>
            </a:r>
            <a:r>
              <a:rPr lang="en-US" altLang="ko-KR" dirty="0"/>
              <a:t>, </a:t>
            </a:r>
            <a:r>
              <a:rPr lang="ko-KR" altLang="en-US" dirty="0"/>
              <a:t>줌인 줌 아웃 기능이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되돌아 가기 버튼을 눌러 처음 </a:t>
            </a:r>
            <a:r>
              <a:rPr lang="ko-KR" altLang="en-US" dirty="0" err="1"/>
              <a:t>씬으로</a:t>
            </a:r>
            <a:r>
              <a:rPr lang="ko-KR" altLang="en-US" dirty="0"/>
              <a:t> 이동할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처음 </a:t>
            </a:r>
            <a:r>
              <a:rPr lang="ko-KR" altLang="en-US" dirty="0" err="1"/>
              <a:t>씬으로</a:t>
            </a:r>
            <a:r>
              <a:rPr lang="ko-KR" altLang="en-US" dirty="0"/>
              <a:t> 이동하게 될 경우</a:t>
            </a:r>
            <a:r>
              <a:rPr lang="en-US" altLang="ko-KR" dirty="0"/>
              <a:t>, </a:t>
            </a:r>
            <a:r>
              <a:rPr lang="ko-KR" altLang="en-US" dirty="0"/>
              <a:t>플레이어의 위치와 각도를 기억해 초기위치로 돌아가지 않고</a:t>
            </a:r>
            <a:endParaRPr lang="en-US" altLang="ko-KR" dirty="0"/>
          </a:p>
          <a:p>
            <a:r>
              <a:rPr lang="ko-KR" altLang="en-US" dirty="0"/>
              <a:t>동물을 관찰했던 위치로 돌아갑니다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436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관찰한 동물들은 도감버튼을 눌러 다시 확인 할 수 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436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AR</a:t>
            </a:r>
            <a:r>
              <a:rPr lang="ko-KR" altLang="en-US" dirty="0"/>
              <a:t>로 관찰하기 버튼을 누르면 동물을 </a:t>
            </a:r>
            <a:r>
              <a:rPr lang="en-US" altLang="ko-KR" dirty="0"/>
              <a:t>AR</a:t>
            </a:r>
            <a:r>
              <a:rPr lang="ko-KR" altLang="en-US" dirty="0"/>
              <a:t>기능을 활용하여 관찰할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C8D59-0317-4614-8D1B-DE32A43FD3A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1436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6CBDD-54DD-4387-AACB-C1BAE383C9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1359EE-55C6-40E2-8F85-4572B8B04B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04359D-1F0E-4B85-AD26-3A6F67F7A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E2BA7F-B339-4E59-98C5-7E805F012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000A6A-061B-44DF-9121-E752B6270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193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C75B49-9A4F-41DF-A066-276886237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9684CD-1F99-40EA-9385-00FE259D4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A518EC-120B-43CD-BB20-081296935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6F04BF-888F-476D-B0C5-1174C59AF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5EFB18-C4F2-416B-A871-164C6676A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2919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4E02C0-1AEC-4AAA-916F-0882BE9302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BA130A-6F67-43DF-8D98-9F52EEB4D8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A2E15A-B81B-433B-9C54-FF70AD46F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E01B2B-205F-4EDD-A4B9-5679557BC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DD818A-5293-422A-840D-E95562B7E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151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7CB7BD-315F-4C3A-8835-2CD56882C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4186A1-F13D-402F-BCA2-AB8E84C42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D1DDC0-80F3-4B89-99EF-DA0610467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8CE515-58C0-47A6-B5CB-11F3D937D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9CAABD-7BBD-4E4E-AF48-F2671021F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701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C68893-9BB9-4F45-B29B-527D63C5D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343552-B54B-4F65-82C0-520268109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0880C1-BA21-475F-95A0-E8ECF8C9E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CC4F03-E74D-4AC7-96FA-A319C0FBB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064DFE-F369-4A17-937F-C4C39F520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948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4BE464-61FC-4371-9B27-1E0AFBE6A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0123B3-3D34-4C18-AEC4-E519726B3A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156194-57BF-4D8D-AD16-955CFCC7BD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C6F123-FBD8-49E8-AE7A-755B7434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32C410-E678-42C2-BDA9-DAF635DC5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C7F3C7-DA14-41C0-B2B2-350FE1053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9737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D214E-7C2D-45A1-B350-F59802E09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5C7FC9-BEA7-4E2C-862B-3B6664837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579617-EF50-48CB-95E6-82F58CFED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FEC7329-A4E8-4EC3-A7C8-CF6EC56E4B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97D960-46C7-4A59-8C8B-F99485EFDA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59C161-D2FD-4795-9A33-61F98BC1C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4DAEAB-1447-4D25-BDB6-944C105B1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FF6E3EA-153C-4BF1-B3F8-93A84A5D2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16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025A0A-33EB-492C-8E27-3F943AA21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C01FBD2-D827-4A8F-A7AC-496C15581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A77500B-8186-4ACA-884F-AAA8C90DA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A752E1-40D9-41AB-BFF7-4DF6221C8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653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C55D0CD-0870-4787-9CBF-E71F6BA4A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E352D5A-9530-4194-99AE-69D4DE44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832A11-DBB6-48FF-9027-A3F0944E4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68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807D6-C3EA-493E-912F-F2A3B8F2F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80D243-BB37-4E91-98FD-E334FF958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7D0B7B2-229E-4D99-BAE1-8A3B1154E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7FCD16-ECAB-4E92-8AEE-FB3E30250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9D90FA-1A60-44C8-98D9-71DE93A80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39C1EA-F97A-4940-956C-384BC588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282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1B66C3-90E9-4F87-9AE3-9EC56438E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4F3A021-7BCB-4D91-A844-72B802D540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E2FBFC1-B5BE-4850-90D1-75E28DF6C8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ED9BAF-33A4-4400-BD5B-91FE22E85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CD6EFC-194F-40B6-89AE-215F551A8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9247E4-46BA-41F1-B2CB-85447C54D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26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FC7918C-304E-4C70-8539-92F4CD6D5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A0F157-3731-459E-AF8F-C34C1FCDA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377E57-2CA6-4CAA-9E03-CB3D63577D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A7183-27B3-4832-A499-1D27F31657F3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13F3BA-4ABD-498A-985F-5043D69F29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CBC5D7-E59D-49CF-9E10-BD45DB7FA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76C18-AABC-4A66-BBD4-B6C8111D357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675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8.JP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0" y="4277032"/>
            <a:ext cx="12192000" cy="2580968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90753" y="2961428"/>
            <a:ext cx="581049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Augmented Reality </a:t>
            </a:r>
          </a:p>
          <a:p>
            <a:pPr algn="ctr"/>
            <a:r>
              <a:rPr lang="en-US" altLang="ko-KR" sz="25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Animal Learning Program</a:t>
            </a:r>
            <a:endParaRPr lang="ko-KR" altLang="en-US" sz="25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850189" y="5061609"/>
            <a:ext cx="31709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가상현실</a:t>
            </a:r>
            <a:r>
              <a:rPr lang="en-US" altLang="ko-KR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</a:t>
            </a:r>
          </a:p>
          <a:p>
            <a:pPr algn="r"/>
            <a:endParaRPr lang="en-US" altLang="ko-KR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컴퓨터공학부</a:t>
            </a:r>
            <a:endParaRPr lang="en-US" altLang="ko-KR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lang="en-US" altLang="ko-KR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1692059 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이정민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3796553" y="3871450"/>
            <a:ext cx="4598894" cy="0"/>
          </a:xfrm>
          <a:prstGeom prst="line">
            <a:avLst/>
          </a:prstGeom>
          <a:ln w="28575">
            <a:solidFill>
              <a:srgbClr val="0C4C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4DED930-E706-493E-8479-970D23AC7DD5}"/>
              </a:ext>
            </a:extLst>
          </p:cNvPr>
          <p:cNvSpPr txBox="1"/>
          <p:nvPr/>
        </p:nvSpPr>
        <p:spPr>
          <a:xfrm>
            <a:off x="3190753" y="2328405"/>
            <a:ext cx="5810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C4C89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동물 학습 프로그램</a:t>
            </a:r>
            <a:endParaRPr lang="ko-KR" altLang="en-US" sz="32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A0E0B65C-44AA-41CD-AE16-9391FE367C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28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32"/>
    </mc:Choice>
    <mc:Fallback>
      <p:transition spd="slow" advTm="10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62232" y="0"/>
            <a:ext cx="1106129" cy="1327355"/>
            <a:chOff x="162232" y="221226"/>
            <a:chExt cx="1312607" cy="1312607"/>
          </a:xfrm>
        </p:grpSpPr>
        <p:sp>
          <p:nvSpPr>
            <p:cNvPr id="5" name="직사각형 4"/>
            <p:cNvSpPr/>
            <p:nvPr/>
          </p:nvSpPr>
          <p:spPr>
            <a:xfrm>
              <a:off x="162232" y="221226"/>
              <a:ext cx="1312607" cy="1312607"/>
            </a:xfrm>
            <a:prstGeom prst="rect">
              <a:avLst/>
            </a:prstGeom>
            <a:solidFill>
              <a:srgbClr val="0C4C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255" y="1054507"/>
              <a:ext cx="988340" cy="334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04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27612" y="496358"/>
            <a:ext cx="5073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AR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사용한 동물관찰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27612" y="834912"/>
            <a:ext cx="50734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AR</a:t>
            </a:r>
            <a:r>
              <a:rPr lang="ko-KR" altLang="en-US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기능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0" y="6725263"/>
            <a:ext cx="12192000" cy="14748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5" name="그림 14" descr="잔디, 식물이(가) 표시된 사진&#10;&#10;자동 생성된 설명">
            <a:extLst>
              <a:ext uri="{FF2B5EF4-FFF2-40B4-BE49-F238E27FC236}">
                <a16:creationId xmlns:a16="http://schemas.microsoft.com/office/drawing/2014/main" id="{8D4684F3-1A88-4928-B33D-3AE3C3CB06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33" y="3647013"/>
            <a:ext cx="3378514" cy="2253209"/>
          </a:xfrm>
          <a:prstGeom prst="rect">
            <a:avLst/>
          </a:prstGeom>
        </p:spPr>
      </p:pic>
      <p:pic>
        <p:nvPicPr>
          <p:cNvPr id="17" name="그림 16" descr="포유류, 고양이이(가) 표시된 사진&#10;&#10;자동 생성된 설명">
            <a:extLst>
              <a:ext uri="{FF2B5EF4-FFF2-40B4-BE49-F238E27FC236}">
                <a16:creationId xmlns:a16="http://schemas.microsoft.com/office/drawing/2014/main" id="{E57F5657-5ABB-49C2-BCF6-01DC92BB7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857" y="1828946"/>
            <a:ext cx="6898839" cy="3898085"/>
          </a:xfrm>
          <a:prstGeom prst="rect">
            <a:avLst/>
          </a:prstGeom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5C4898F-84DA-4DE5-8F73-A903AD97CC06}"/>
              </a:ext>
            </a:extLst>
          </p:cNvPr>
          <p:cNvSpPr/>
          <p:nvPr/>
        </p:nvSpPr>
        <p:spPr>
          <a:xfrm>
            <a:off x="398206" y="3300728"/>
            <a:ext cx="4205878" cy="2932091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5AF14E6B-67B1-4E96-A9FF-12C889E26C59}"/>
              </a:ext>
            </a:extLst>
          </p:cNvPr>
          <p:cNvSpPr/>
          <p:nvPr/>
        </p:nvSpPr>
        <p:spPr>
          <a:xfrm>
            <a:off x="4604084" y="4705198"/>
            <a:ext cx="1796973" cy="492443"/>
          </a:xfrm>
          <a:prstGeom prst="rightArrow">
            <a:avLst>
              <a:gd name="adj1" fmla="val 49227"/>
              <a:gd name="adj2" fmla="val 11841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283EC396-3503-4D10-B399-835B74E4EE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63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66"/>
    </mc:Choice>
    <mc:Fallback>
      <p:transition spd="slow" advTm="11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4277032"/>
            <a:ext cx="12192000" cy="2580968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3" name="직선 연결선 12"/>
          <p:cNvCxnSpPr/>
          <p:nvPr/>
        </p:nvCxnSpPr>
        <p:spPr>
          <a:xfrm>
            <a:off x="3796553" y="3871450"/>
            <a:ext cx="4598894" cy="0"/>
          </a:xfrm>
          <a:prstGeom prst="line">
            <a:avLst/>
          </a:prstGeom>
          <a:ln w="28575">
            <a:solidFill>
              <a:srgbClr val="0C4C8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914829" y="2837662"/>
            <a:ext cx="43623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감사합니다</a:t>
            </a:r>
            <a:r>
              <a:rPr lang="en-US" altLang="ko-KR" sz="3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537C1C05-691B-40A8-815E-7A73F0B0B2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958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14"/>
    </mc:Choice>
    <mc:Fallback>
      <p:transition spd="slow" advTm="5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221540" y="2049134"/>
            <a:ext cx="1748920" cy="15585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72232" y="1273910"/>
            <a:ext cx="424753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Contents</a:t>
            </a:r>
            <a:endParaRPr lang="ko-KR" altLang="en-US" sz="3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59" name="그룹 58"/>
          <p:cNvGrpSpPr/>
          <p:nvPr/>
        </p:nvGrpSpPr>
        <p:grpSpPr>
          <a:xfrm>
            <a:off x="2763119" y="2546844"/>
            <a:ext cx="6665762" cy="547255"/>
            <a:chOff x="2393319" y="2871164"/>
            <a:chExt cx="7332338" cy="547255"/>
          </a:xfrm>
        </p:grpSpPr>
        <p:sp>
          <p:nvSpPr>
            <p:cNvPr id="34" name="직사각형 33"/>
            <p:cNvSpPr/>
            <p:nvPr/>
          </p:nvSpPr>
          <p:spPr>
            <a:xfrm>
              <a:off x="2393319" y="2871164"/>
              <a:ext cx="7332338" cy="547255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5" name="직선 연결선 34"/>
            <p:cNvCxnSpPr/>
            <p:nvPr/>
          </p:nvCxnSpPr>
          <p:spPr>
            <a:xfrm>
              <a:off x="3152830" y="2918653"/>
              <a:ext cx="0" cy="452277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2571442" y="2918653"/>
              <a:ext cx="4032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1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273622" y="2918653"/>
              <a:ext cx="61531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동물 학습 프로그램</a:t>
              </a: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2763119" y="3530881"/>
            <a:ext cx="6665762" cy="547255"/>
            <a:chOff x="2393319" y="3646611"/>
            <a:chExt cx="7332338" cy="547255"/>
          </a:xfrm>
        </p:grpSpPr>
        <p:sp>
          <p:nvSpPr>
            <p:cNvPr id="39" name="직사각형 38"/>
            <p:cNvSpPr/>
            <p:nvPr/>
          </p:nvSpPr>
          <p:spPr>
            <a:xfrm>
              <a:off x="2393319" y="3646611"/>
              <a:ext cx="7332338" cy="547255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" name="직선 연결선 39"/>
            <p:cNvCxnSpPr/>
            <p:nvPr/>
          </p:nvCxnSpPr>
          <p:spPr>
            <a:xfrm>
              <a:off x="3152830" y="3694100"/>
              <a:ext cx="0" cy="452277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2571442" y="3694100"/>
              <a:ext cx="4032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273622" y="3694100"/>
              <a:ext cx="61531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기획의도</a:t>
              </a: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2763119" y="4525754"/>
            <a:ext cx="6665762" cy="547255"/>
            <a:chOff x="2393319" y="4422058"/>
            <a:chExt cx="7332338" cy="547255"/>
          </a:xfrm>
        </p:grpSpPr>
        <p:sp>
          <p:nvSpPr>
            <p:cNvPr id="44" name="직사각형 43"/>
            <p:cNvSpPr/>
            <p:nvPr/>
          </p:nvSpPr>
          <p:spPr>
            <a:xfrm>
              <a:off x="2393319" y="4422058"/>
              <a:ext cx="7332338" cy="547255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5" name="직선 연결선 44"/>
            <p:cNvCxnSpPr/>
            <p:nvPr/>
          </p:nvCxnSpPr>
          <p:spPr>
            <a:xfrm>
              <a:off x="3152830" y="4469547"/>
              <a:ext cx="0" cy="452277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2571442" y="4469547"/>
              <a:ext cx="4032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3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273621" y="4469547"/>
              <a:ext cx="61531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동물 관찰기능</a:t>
              </a:r>
            </a:p>
          </p:txBody>
        </p:sp>
      </p:grpSp>
      <p:sp>
        <p:nvSpPr>
          <p:cNvPr id="63" name="직사각형 62"/>
          <p:cNvSpPr/>
          <p:nvPr/>
        </p:nvSpPr>
        <p:spPr>
          <a:xfrm>
            <a:off x="0" y="6725263"/>
            <a:ext cx="12192000" cy="14748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030A2D2F-4F1F-491A-9450-1A28089AF549}"/>
              </a:ext>
            </a:extLst>
          </p:cNvPr>
          <p:cNvGrpSpPr/>
          <p:nvPr/>
        </p:nvGrpSpPr>
        <p:grpSpPr>
          <a:xfrm>
            <a:off x="2763119" y="5520627"/>
            <a:ext cx="6665762" cy="547255"/>
            <a:chOff x="2393319" y="4422058"/>
            <a:chExt cx="7332338" cy="547255"/>
          </a:xfrm>
        </p:grpSpPr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BEEADCB8-B032-4763-835D-761948C559D9}"/>
                </a:ext>
              </a:extLst>
            </p:cNvPr>
            <p:cNvSpPr/>
            <p:nvPr/>
          </p:nvSpPr>
          <p:spPr>
            <a:xfrm>
              <a:off x="2393319" y="4422058"/>
              <a:ext cx="7332338" cy="547255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7A58CE3-1FF1-4BBD-9F5A-742F3F274072}"/>
                </a:ext>
              </a:extLst>
            </p:cNvPr>
            <p:cNvCxnSpPr/>
            <p:nvPr/>
          </p:nvCxnSpPr>
          <p:spPr>
            <a:xfrm>
              <a:off x="3152830" y="4469547"/>
              <a:ext cx="0" cy="452277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DC82423-7C72-4D0E-9789-919BB9621938}"/>
                </a:ext>
              </a:extLst>
            </p:cNvPr>
            <p:cNvSpPr txBox="1"/>
            <p:nvPr/>
          </p:nvSpPr>
          <p:spPr>
            <a:xfrm>
              <a:off x="2571442" y="4469547"/>
              <a:ext cx="4032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4</a:t>
              </a:r>
              <a:endPara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CE63ABEA-9393-471C-BF9F-3B072837BF6F}"/>
                </a:ext>
              </a:extLst>
            </p:cNvPr>
            <p:cNvSpPr txBox="1"/>
            <p:nvPr/>
          </p:nvSpPr>
          <p:spPr>
            <a:xfrm>
              <a:off x="3273621" y="4469547"/>
              <a:ext cx="61531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AR</a:t>
              </a:r>
              <a:r>
                <a:rPr lang="ko-KR" altLang="en-US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기능</a:t>
              </a:r>
            </a:p>
          </p:txBody>
        </p:sp>
      </p:grp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99C868A7-7F53-4D43-B71A-74BE29C1F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76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47"/>
    </mc:Choice>
    <mc:Fallback>
      <p:transition spd="slow" advTm="10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62232" y="0"/>
            <a:ext cx="1106129" cy="1327355"/>
            <a:chOff x="162232" y="221226"/>
            <a:chExt cx="1312607" cy="1312607"/>
          </a:xfrm>
        </p:grpSpPr>
        <p:sp>
          <p:nvSpPr>
            <p:cNvPr id="5" name="직사각형 4"/>
            <p:cNvSpPr/>
            <p:nvPr/>
          </p:nvSpPr>
          <p:spPr>
            <a:xfrm>
              <a:off x="162232" y="221226"/>
              <a:ext cx="1312607" cy="1312607"/>
            </a:xfrm>
            <a:prstGeom prst="rect">
              <a:avLst/>
            </a:prstGeom>
            <a:solidFill>
              <a:srgbClr val="0C4C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255" y="1054507"/>
              <a:ext cx="988340" cy="334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01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27612" y="496358"/>
            <a:ext cx="5073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Augmented Reality Animal Learning Program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27612" y="834912"/>
            <a:ext cx="50734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동물학습 프로그램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0" y="6725263"/>
            <a:ext cx="12192000" cy="14748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EBEFA0-2D27-4E3A-BA9F-506891445CEB}"/>
              </a:ext>
            </a:extLst>
          </p:cNvPr>
          <p:cNvSpPr txBox="1"/>
          <p:nvPr/>
        </p:nvSpPr>
        <p:spPr>
          <a:xfrm>
            <a:off x="1851140" y="2587519"/>
            <a:ext cx="8489719" cy="1682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스마트폰을 통해 체험할 수 있는 동물학습 프로그램입니다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lnSpc>
                <a:spcPct val="150000"/>
              </a:lnSpc>
            </a:pP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플레이어는 동물이 자유롭게 돌아다니는 숲속에서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>
              <a:lnSpc>
                <a:spcPct val="150000"/>
              </a:lnSpc>
            </a:pP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동물들을 관찰하며 공부할 수 있습니다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34EF0B6D-2BEA-4C2F-9F9B-BA4551FC25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3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58"/>
    </mc:Choice>
    <mc:Fallback>
      <p:transition spd="slow" advTm="15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62232" y="0"/>
            <a:ext cx="1106129" cy="1327355"/>
            <a:chOff x="162232" y="221226"/>
            <a:chExt cx="1312607" cy="1312607"/>
          </a:xfrm>
        </p:grpSpPr>
        <p:sp>
          <p:nvSpPr>
            <p:cNvPr id="5" name="직사각형 4"/>
            <p:cNvSpPr/>
            <p:nvPr/>
          </p:nvSpPr>
          <p:spPr>
            <a:xfrm>
              <a:off x="162232" y="221226"/>
              <a:ext cx="1312607" cy="1312607"/>
            </a:xfrm>
            <a:prstGeom prst="rect">
              <a:avLst/>
            </a:prstGeom>
            <a:solidFill>
              <a:srgbClr val="0C4C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255" y="1054507"/>
              <a:ext cx="988340" cy="334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02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27612" y="496358"/>
            <a:ext cx="5073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동물 학습 프로그램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27612" y="834912"/>
            <a:ext cx="50734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기획의도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0" y="6725263"/>
            <a:ext cx="12192000" cy="14748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67E9A7-ECA5-4E78-95F0-7EB4F2A6AD21}"/>
              </a:ext>
            </a:extLst>
          </p:cNvPr>
          <p:cNvSpPr txBox="1"/>
          <p:nvPr/>
        </p:nvSpPr>
        <p:spPr>
          <a:xfrm>
            <a:off x="1851140" y="2625926"/>
            <a:ext cx="84897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동물원을 지양하는 사람들을 위한 동물 학습 프로그램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/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/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동물 학대가 없는 동물 학습 시스템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/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/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장소에 </a:t>
            </a:r>
            <a:r>
              <a:rPr lang="ko-KR" altLang="en-US" sz="2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구애받지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않는 동물원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 fontAlgn="base"/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17257482-1E38-496D-AE2A-B29BFA3C2E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35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89"/>
    </mc:Choice>
    <mc:Fallback>
      <p:transition spd="slow" advTm="20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62232" y="0"/>
            <a:ext cx="1106129" cy="1327355"/>
            <a:chOff x="162232" y="221226"/>
            <a:chExt cx="1312607" cy="1312607"/>
          </a:xfrm>
        </p:grpSpPr>
        <p:sp>
          <p:nvSpPr>
            <p:cNvPr id="5" name="직사각형 4"/>
            <p:cNvSpPr/>
            <p:nvPr/>
          </p:nvSpPr>
          <p:spPr>
            <a:xfrm>
              <a:off x="162232" y="221226"/>
              <a:ext cx="1312607" cy="1312607"/>
            </a:xfrm>
            <a:prstGeom prst="rect">
              <a:avLst/>
            </a:prstGeom>
            <a:solidFill>
              <a:srgbClr val="0C4C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255" y="1054507"/>
              <a:ext cx="988340" cy="334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03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27612" y="496358"/>
            <a:ext cx="5073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메인화면</a:t>
            </a:r>
            <a:endParaRPr lang="ko-KR" altLang="en-US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27612" y="834912"/>
            <a:ext cx="50734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동물관찰기능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0" y="6725263"/>
            <a:ext cx="12192000" cy="14748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 descr="잔디, 실외, 평야, 방목이(가) 표시된 사진&#10;&#10;자동 생성된 설명">
            <a:extLst>
              <a:ext uri="{FF2B5EF4-FFF2-40B4-BE49-F238E27FC236}">
                <a16:creationId xmlns:a16="http://schemas.microsoft.com/office/drawing/2014/main" id="{74F5A870-8659-48FC-85A1-9CF64F20BC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544" y="1906007"/>
            <a:ext cx="7332911" cy="411708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7D1ED3B-6CAE-47AD-8E59-0AB8624EA1B6}"/>
              </a:ext>
            </a:extLst>
          </p:cNvPr>
          <p:cNvSpPr txBox="1"/>
          <p:nvPr/>
        </p:nvSpPr>
        <p:spPr>
          <a:xfrm>
            <a:off x="10327534" y="2260763"/>
            <a:ext cx="43558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메뉴버튼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1B90AC1-62DC-47D2-8EF8-473143A65969}"/>
              </a:ext>
            </a:extLst>
          </p:cNvPr>
          <p:cNvSpPr/>
          <p:nvPr/>
        </p:nvSpPr>
        <p:spPr>
          <a:xfrm>
            <a:off x="2893203" y="3445923"/>
            <a:ext cx="971131" cy="968872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61F222B-6F38-4DCA-88FE-4D1802C918B6}"/>
              </a:ext>
            </a:extLst>
          </p:cNvPr>
          <p:cNvSpPr/>
          <p:nvPr/>
        </p:nvSpPr>
        <p:spPr>
          <a:xfrm>
            <a:off x="8684086" y="1984505"/>
            <a:ext cx="1078369" cy="967440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6C2FDFD-8D03-4851-B871-66163250E6D1}"/>
              </a:ext>
            </a:extLst>
          </p:cNvPr>
          <p:cNvSpPr txBox="1"/>
          <p:nvPr/>
        </p:nvSpPr>
        <p:spPr>
          <a:xfrm>
            <a:off x="814641" y="5424353"/>
            <a:ext cx="43558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이동버튼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64EB245-B0EF-4BFC-8D29-8EDE8190CC53}"/>
              </a:ext>
            </a:extLst>
          </p:cNvPr>
          <p:cNvSpPr txBox="1"/>
          <p:nvPr/>
        </p:nvSpPr>
        <p:spPr>
          <a:xfrm>
            <a:off x="459344" y="2874642"/>
            <a:ext cx="43558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동물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학습대상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46" name="화살표: 굽음 45">
            <a:extLst>
              <a:ext uri="{FF2B5EF4-FFF2-40B4-BE49-F238E27FC236}">
                <a16:creationId xmlns:a16="http://schemas.microsoft.com/office/drawing/2014/main" id="{6E74E922-9802-4DC2-AEAF-6ABFF50E019F}"/>
              </a:ext>
            </a:extLst>
          </p:cNvPr>
          <p:cNvSpPr/>
          <p:nvPr/>
        </p:nvSpPr>
        <p:spPr>
          <a:xfrm rot="16200000">
            <a:off x="1921530" y="2945090"/>
            <a:ext cx="628793" cy="1314553"/>
          </a:xfrm>
          <a:prstGeom prst="bentArrow">
            <a:avLst>
              <a:gd name="adj1" fmla="val 26656"/>
              <a:gd name="adj2" fmla="val 30224"/>
              <a:gd name="adj3" fmla="val 50000"/>
              <a:gd name="adj4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7" name="화살표: 굽음 46">
            <a:extLst>
              <a:ext uri="{FF2B5EF4-FFF2-40B4-BE49-F238E27FC236}">
                <a16:creationId xmlns:a16="http://schemas.microsoft.com/office/drawing/2014/main" id="{2B4CEEC2-8C27-4FB4-88F9-65623F54E844}"/>
              </a:ext>
            </a:extLst>
          </p:cNvPr>
          <p:cNvSpPr/>
          <p:nvPr/>
        </p:nvSpPr>
        <p:spPr>
          <a:xfrm rot="5400000" flipV="1">
            <a:off x="1594672" y="4445867"/>
            <a:ext cx="628798" cy="1238944"/>
          </a:xfrm>
          <a:prstGeom prst="bentArrow">
            <a:avLst>
              <a:gd name="adj1" fmla="val 26656"/>
              <a:gd name="adj2" fmla="val 30224"/>
              <a:gd name="adj3" fmla="val 50000"/>
              <a:gd name="adj4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9" name="화살표: 오른쪽 48">
            <a:extLst>
              <a:ext uri="{FF2B5EF4-FFF2-40B4-BE49-F238E27FC236}">
                <a16:creationId xmlns:a16="http://schemas.microsoft.com/office/drawing/2014/main" id="{6CA81E51-84D7-422E-BDEF-6DA859AEBB8C}"/>
              </a:ext>
            </a:extLst>
          </p:cNvPr>
          <p:cNvSpPr/>
          <p:nvPr/>
        </p:nvSpPr>
        <p:spPr>
          <a:xfrm>
            <a:off x="9773146" y="2268170"/>
            <a:ext cx="543697" cy="400110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E55C3E22-73AD-4AB6-9765-4CC7DF0EBFB3}"/>
              </a:ext>
            </a:extLst>
          </p:cNvPr>
          <p:cNvSpPr/>
          <p:nvPr/>
        </p:nvSpPr>
        <p:spPr>
          <a:xfrm>
            <a:off x="2549781" y="4577301"/>
            <a:ext cx="1314553" cy="1300910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D05E774E-C1B0-4D89-B2BF-CE23E8EE4B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545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26"/>
    </mc:Choice>
    <mc:Fallback>
      <p:transition spd="slow" advTm="16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62232" y="0"/>
            <a:ext cx="1106129" cy="1327355"/>
            <a:chOff x="162232" y="221226"/>
            <a:chExt cx="1312607" cy="1312607"/>
          </a:xfrm>
        </p:grpSpPr>
        <p:sp>
          <p:nvSpPr>
            <p:cNvPr id="5" name="직사각형 4"/>
            <p:cNvSpPr/>
            <p:nvPr/>
          </p:nvSpPr>
          <p:spPr>
            <a:xfrm>
              <a:off x="162232" y="221226"/>
              <a:ext cx="1312607" cy="1312607"/>
            </a:xfrm>
            <a:prstGeom prst="rect">
              <a:avLst/>
            </a:prstGeom>
            <a:solidFill>
              <a:srgbClr val="0C4C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255" y="1054507"/>
              <a:ext cx="988340" cy="334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03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27612" y="496358"/>
            <a:ext cx="5073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관찰버튼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27612" y="834912"/>
            <a:ext cx="50734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동물관찰기능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0" y="6725263"/>
            <a:ext cx="12192000" cy="14748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 descr="잔디, 개, 물, 서있는이(가) 표시된 사진&#10;&#10;자동 생성된 설명">
            <a:extLst>
              <a:ext uri="{FF2B5EF4-FFF2-40B4-BE49-F238E27FC236}">
                <a16:creationId xmlns:a16="http://schemas.microsoft.com/office/drawing/2014/main" id="{83F15015-2DBC-42DC-B4AF-2D28844E23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1893570"/>
            <a:ext cx="5448300" cy="3070860"/>
          </a:xfrm>
          <a:prstGeom prst="rect">
            <a:avLst/>
          </a:prstGeom>
        </p:spPr>
      </p:pic>
      <p:pic>
        <p:nvPicPr>
          <p:cNvPr id="11" name="그림 10" descr="컴퓨터, 시계이(가) 표시된 사진&#10;&#10;자동 생성된 설명">
            <a:extLst>
              <a:ext uri="{FF2B5EF4-FFF2-40B4-BE49-F238E27FC236}">
                <a16:creationId xmlns:a16="http://schemas.microsoft.com/office/drawing/2014/main" id="{1D1DA9FF-265D-4C79-85EB-275950B13F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208" y="3314982"/>
            <a:ext cx="5463540" cy="31623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244CC2-BB30-4FB4-A526-51D5747A18EF}"/>
              </a:ext>
            </a:extLst>
          </p:cNvPr>
          <p:cNvSpPr txBox="1"/>
          <p:nvPr/>
        </p:nvSpPr>
        <p:spPr>
          <a:xfrm>
            <a:off x="6401057" y="1181197"/>
            <a:ext cx="4355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관찰버튼</a:t>
            </a:r>
            <a:endParaRPr lang="en-US" altLang="ko-KR" sz="2400" b="1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08F5C73-51D6-4E8D-BE62-5EADB2B13E22}"/>
              </a:ext>
            </a:extLst>
          </p:cNvPr>
          <p:cNvSpPr/>
          <p:nvPr/>
        </p:nvSpPr>
        <p:spPr>
          <a:xfrm>
            <a:off x="5079735" y="3996990"/>
            <a:ext cx="1078369" cy="967440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0FC6D5C8-09A7-4ABC-AF45-ECA7F2D00A8D}"/>
              </a:ext>
            </a:extLst>
          </p:cNvPr>
          <p:cNvSpPr/>
          <p:nvPr/>
        </p:nvSpPr>
        <p:spPr>
          <a:xfrm>
            <a:off x="6145684" y="4280655"/>
            <a:ext cx="934738" cy="400110"/>
          </a:xfrm>
          <a:prstGeom prst="rightArrow">
            <a:avLst>
              <a:gd name="adj1" fmla="val 50000"/>
              <a:gd name="adj2" fmla="val 870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E9DACE-292A-4ECD-A68C-88C1D7B80C3E}"/>
              </a:ext>
            </a:extLst>
          </p:cNvPr>
          <p:cNvSpPr txBox="1"/>
          <p:nvPr/>
        </p:nvSpPr>
        <p:spPr>
          <a:xfrm>
            <a:off x="6401057" y="1734912"/>
            <a:ext cx="5448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동물에게 다가가면 관찰 버튼이 활성화됩니다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관찰버튼을 통해 해당 동물에 대한 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정보를 볼 수 있습니다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CB7F7DD6-7E62-45AD-B2A6-1AB90AEF8F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83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66"/>
    </mc:Choice>
    <mc:Fallback>
      <p:transition spd="slow" advTm="12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62232" y="0"/>
            <a:ext cx="1106129" cy="1327355"/>
            <a:chOff x="162232" y="221226"/>
            <a:chExt cx="1312607" cy="1312607"/>
          </a:xfrm>
        </p:grpSpPr>
        <p:sp>
          <p:nvSpPr>
            <p:cNvPr id="5" name="직사각형 4"/>
            <p:cNvSpPr/>
            <p:nvPr/>
          </p:nvSpPr>
          <p:spPr>
            <a:xfrm>
              <a:off x="162232" y="221226"/>
              <a:ext cx="1312607" cy="1312607"/>
            </a:xfrm>
            <a:prstGeom prst="rect">
              <a:avLst/>
            </a:prstGeom>
            <a:solidFill>
              <a:srgbClr val="0C4C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255" y="1054507"/>
              <a:ext cx="988340" cy="334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03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27612" y="496358"/>
            <a:ext cx="5073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자세히 관찰하기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27612" y="834912"/>
            <a:ext cx="50734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동물관찰기능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0" y="6725263"/>
            <a:ext cx="12192000" cy="14748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 descr="컴퓨터, 시계이(가) 표시된 사진&#10;&#10;자동 생성된 설명">
            <a:extLst>
              <a:ext uri="{FF2B5EF4-FFF2-40B4-BE49-F238E27FC236}">
                <a16:creationId xmlns:a16="http://schemas.microsoft.com/office/drawing/2014/main" id="{9F0AE6DE-10C1-4958-AF60-F68763A23D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" y="1683466"/>
            <a:ext cx="5463540" cy="3162300"/>
          </a:xfrm>
          <a:prstGeom prst="rect">
            <a:avLst/>
          </a:prstGeom>
        </p:spPr>
      </p:pic>
      <p:pic>
        <p:nvPicPr>
          <p:cNvPr id="10" name="그림 9" descr="실외, 포유류, 개, 보는이(가) 표시된 사진&#10;&#10;자동 생성된 설명">
            <a:extLst>
              <a:ext uri="{FF2B5EF4-FFF2-40B4-BE49-F238E27FC236}">
                <a16:creationId xmlns:a16="http://schemas.microsoft.com/office/drawing/2014/main" id="{E8C78D85-9136-4B15-9AED-E8F83D0B43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435" y="3206852"/>
            <a:ext cx="5463540" cy="3086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93945FF-4E3E-4044-AF76-C4ABEC233C3A}"/>
              </a:ext>
            </a:extLst>
          </p:cNvPr>
          <p:cNvSpPr txBox="1"/>
          <p:nvPr/>
        </p:nvSpPr>
        <p:spPr>
          <a:xfrm>
            <a:off x="6401057" y="1221801"/>
            <a:ext cx="4355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자세히 관찰하기</a:t>
            </a:r>
            <a:endParaRPr lang="en-US" altLang="ko-KR" sz="2400" b="1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9D8C78C-567A-48DA-A229-1FCD45F4D291}"/>
              </a:ext>
            </a:extLst>
          </p:cNvPr>
          <p:cNvSpPr/>
          <p:nvPr/>
        </p:nvSpPr>
        <p:spPr>
          <a:xfrm>
            <a:off x="3535461" y="3250374"/>
            <a:ext cx="1333101" cy="483720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C0BEFFB8-2F20-41FC-AA44-4E0717794A21}"/>
              </a:ext>
            </a:extLst>
          </p:cNvPr>
          <p:cNvSpPr/>
          <p:nvPr/>
        </p:nvSpPr>
        <p:spPr>
          <a:xfrm>
            <a:off x="4868561" y="3292179"/>
            <a:ext cx="1065873" cy="400110"/>
          </a:xfrm>
          <a:prstGeom prst="rightArrow">
            <a:avLst>
              <a:gd name="adj1" fmla="val 50000"/>
              <a:gd name="adj2" fmla="val 870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A452CD-A2C4-4D60-BA51-9AC6D8ABCDCC}"/>
              </a:ext>
            </a:extLst>
          </p:cNvPr>
          <p:cNvSpPr txBox="1"/>
          <p:nvPr/>
        </p:nvSpPr>
        <p:spPr>
          <a:xfrm>
            <a:off x="6401057" y="1734912"/>
            <a:ext cx="5448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동물을 자세히 관찰할 수 있는 버튼입니다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동물을 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360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도로 </a:t>
            </a:r>
            <a:r>
              <a:rPr lang="ko-KR" altLang="en-US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돌려볼수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있고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줌인 줌아웃이 가능합니다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D1EF4260-23C9-4138-9FB6-2E6EC71E1F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68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33"/>
    </mc:Choice>
    <mc:Fallback>
      <p:transition spd="slow" advTm="33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62232" y="0"/>
            <a:ext cx="1106129" cy="1327355"/>
            <a:chOff x="162232" y="221226"/>
            <a:chExt cx="1312607" cy="1312607"/>
          </a:xfrm>
        </p:grpSpPr>
        <p:sp>
          <p:nvSpPr>
            <p:cNvPr id="5" name="직사각형 4"/>
            <p:cNvSpPr/>
            <p:nvPr/>
          </p:nvSpPr>
          <p:spPr>
            <a:xfrm>
              <a:off x="162232" y="221226"/>
              <a:ext cx="1312607" cy="1312607"/>
            </a:xfrm>
            <a:prstGeom prst="rect">
              <a:avLst/>
            </a:prstGeom>
            <a:solidFill>
              <a:srgbClr val="0C4C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255" y="1054507"/>
              <a:ext cx="988340" cy="334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03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27612" y="496358"/>
            <a:ext cx="5073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도감버튼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27612" y="834912"/>
            <a:ext cx="50734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동물관찰기능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0" y="6725263"/>
            <a:ext cx="12192000" cy="14748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5113A2F-3E1B-41CD-B22A-00E7AC20DB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895" y="3104826"/>
            <a:ext cx="5774579" cy="326634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B1F8BD1-08E7-444F-B973-3B985E503C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748" y="1751211"/>
            <a:ext cx="5571252" cy="31279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B24D7A-0DF5-4DB3-BA7F-C3B855E2D67F}"/>
              </a:ext>
            </a:extLst>
          </p:cNvPr>
          <p:cNvSpPr txBox="1"/>
          <p:nvPr/>
        </p:nvSpPr>
        <p:spPr>
          <a:xfrm>
            <a:off x="6460308" y="1181197"/>
            <a:ext cx="4355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도감버튼</a:t>
            </a:r>
            <a:endParaRPr lang="en-US" altLang="ko-KR" sz="2400" b="1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11FCE976-8D98-4F93-A2A1-EBF558E3DAE8}"/>
              </a:ext>
            </a:extLst>
          </p:cNvPr>
          <p:cNvSpPr/>
          <p:nvPr/>
        </p:nvSpPr>
        <p:spPr>
          <a:xfrm>
            <a:off x="5240055" y="2511774"/>
            <a:ext cx="855945" cy="805607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굽음 16">
            <a:extLst>
              <a:ext uri="{FF2B5EF4-FFF2-40B4-BE49-F238E27FC236}">
                <a16:creationId xmlns:a16="http://schemas.microsoft.com/office/drawing/2014/main" id="{A1357F07-2725-4BE8-A0B8-E2BF8D255CE3}"/>
              </a:ext>
            </a:extLst>
          </p:cNvPr>
          <p:cNvSpPr/>
          <p:nvPr/>
        </p:nvSpPr>
        <p:spPr>
          <a:xfrm flipV="1">
            <a:off x="5747475" y="3336258"/>
            <a:ext cx="1024028" cy="805607"/>
          </a:xfrm>
          <a:prstGeom prst="bentArrow">
            <a:avLst>
              <a:gd name="adj1" fmla="val 26656"/>
              <a:gd name="adj2" fmla="val 30224"/>
              <a:gd name="adj3" fmla="val 50000"/>
              <a:gd name="adj4" fmla="val 4803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CC2BA6-FC61-46E1-8C70-C558747E8BF2}"/>
              </a:ext>
            </a:extLst>
          </p:cNvPr>
          <p:cNvSpPr txBox="1"/>
          <p:nvPr/>
        </p:nvSpPr>
        <p:spPr>
          <a:xfrm>
            <a:off x="6401057" y="1734912"/>
            <a:ext cx="5448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관찰한 동물들은 도감에 저장됩니다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도감을 통해 관찰하기 버튼을 누르지 않아도 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동물들을 관찰하는 것이 가능합니다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A1B930B5-B823-4C1F-B7C1-10905354E9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488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28"/>
    </mc:Choice>
    <mc:Fallback>
      <p:transition spd="slow" advTm="8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62232" y="0"/>
            <a:ext cx="1106129" cy="1327355"/>
            <a:chOff x="162232" y="221226"/>
            <a:chExt cx="1312607" cy="1312607"/>
          </a:xfrm>
        </p:grpSpPr>
        <p:sp>
          <p:nvSpPr>
            <p:cNvPr id="5" name="직사각형 4"/>
            <p:cNvSpPr/>
            <p:nvPr/>
          </p:nvSpPr>
          <p:spPr>
            <a:xfrm>
              <a:off x="162232" y="221226"/>
              <a:ext cx="1312607" cy="1312607"/>
            </a:xfrm>
            <a:prstGeom prst="rect">
              <a:avLst/>
            </a:prstGeom>
            <a:solidFill>
              <a:srgbClr val="0C4C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255" y="1054507"/>
              <a:ext cx="988340" cy="334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04</a:t>
              </a:r>
              <a:endPara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27612" y="496358"/>
            <a:ext cx="5073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AR</a:t>
            </a:r>
            <a:r>
              <a:rPr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사용한 동물관찰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27612" y="834912"/>
            <a:ext cx="50734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AR</a:t>
            </a:r>
            <a:r>
              <a:rPr lang="ko-KR" altLang="en-US" sz="2600" b="1" spc="-1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고딕 ExtraBold" panose="020B0600000101010101" charset="-127"/>
                <a:ea typeface="나눔고딕 ExtraBold" panose="020B0600000101010101" charset="-127"/>
              </a:rPr>
              <a:t>기능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0" y="6725263"/>
            <a:ext cx="12192000" cy="147484"/>
          </a:xfrm>
          <a:prstGeom prst="rect">
            <a:avLst/>
          </a:prstGeom>
          <a:solidFill>
            <a:srgbClr val="0C4C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 descr="컴퓨터, 시계이(가) 표시된 사진&#10;&#10;자동 생성된 설명">
            <a:extLst>
              <a:ext uri="{FF2B5EF4-FFF2-40B4-BE49-F238E27FC236}">
                <a16:creationId xmlns:a16="http://schemas.microsoft.com/office/drawing/2014/main" id="{815B2604-90CA-4DE5-AC8E-055633CD1F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" y="1683466"/>
            <a:ext cx="5463540" cy="3162300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DBA869B-B085-4B2B-AB5A-825CF809F390}"/>
              </a:ext>
            </a:extLst>
          </p:cNvPr>
          <p:cNvSpPr/>
          <p:nvPr/>
        </p:nvSpPr>
        <p:spPr>
          <a:xfrm>
            <a:off x="3547818" y="3670504"/>
            <a:ext cx="1333101" cy="483720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37AC134-4EF0-4513-861C-BA5B4C610A59}"/>
              </a:ext>
            </a:extLst>
          </p:cNvPr>
          <p:cNvSpPr/>
          <p:nvPr/>
        </p:nvSpPr>
        <p:spPr>
          <a:xfrm>
            <a:off x="4880918" y="3712309"/>
            <a:ext cx="1065873" cy="400110"/>
          </a:xfrm>
          <a:prstGeom prst="rightArrow">
            <a:avLst>
              <a:gd name="adj1" fmla="val 50000"/>
              <a:gd name="adj2" fmla="val 870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A8002E-7D46-447C-92D2-8C3D2DBA7AB0}"/>
              </a:ext>
            </a:extLst>
          </p:cNvPr>
          <p:cNvSpPr txBox="1"/>
          <p:nvPr/>
        </p:nvSpPr>
        <p:spPr>
          <a:xfrm>
            <a:off x="6401057" y="1221801"/>
            <a:ext cx="43558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AR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</a:t>
            </a:r>
            <a:endParaRPr lang="en-US" altLang="ko-KR" sz="2400" b="1" dirty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6C8089-2843-4E8F-A0BD-938551979431}"/>
              </a:ext>
            </a:extLst>
          </p:cNvPr>
          <p:cNvSpPr txBox="1"/>
          <p:nvPr/>
        </p:nvSpPr>
        <p:spPr>
          <a:xfrm>
            <a:off x="6401057" y="1734912"/>
            <a:ext cx="54483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카메라로 지정된 이미지를 비춰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동물을 불러와 관찰합니다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fontAlgn="base"/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슬라이더를 사용해 동물을 회전시킵니다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9AB340B-2F07-4E5B-A474-C120F11B98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700" y="3188054"/>
            <a:ext cx="5831013" cy="3243091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6E50D85D-4F36-4B9C-A3E4-611635427D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03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51"/>
    </mc:Choice>
    <mc:Fallback>
      <p:transition spd="slow" advTm="9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379</Words>
  <Application>Microsoft Office PowerPoint</Application>
  <PresentationFormat>와이드스크린</PresentationFormat>
  <Paragraphs>102</Paragraphs>
  <Slides>11</Slides>
  <Notes>11</Notes>
  <HiddenSlides>0</HiddenSlides>
  <MMClips>11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나눔고딕</vt:lpstr>
      <vt:lpstr>나눔고딕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MingCo</dc:creator>
  <cp:lastModifiedBy>MingCo</cp:lastModifiedBy>
  <cp:revision>90</cp:revision>
  <dcterms:created xsi:type="dcterms:W3CDTF">2020-12-09T10:23:29Z</dcterms:created>
  <dcterms:modified xsi:type="dcterms:W3CDTF">2020-12-14T06:35:13Z</dcterms:modified>
</cp:coreProperties>
</file>

<file path=docProps/thumbnail.jpeg>
</file>